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5" r:id="rId2"/>
    <p:sldId id="256" r:id="rId3"/>
    <p:sldId id="274" r:id="rId4"/>
    <p:sldId id="257" r:id="rId5"/>
    <p:sldId id="258" r:id="rId6"/>
    <p:sldId id="259" r:id="rId7"/>
    <p:sldId id="260" r:id="rId8"/>
    <p:sldId id="267" r:id="rId9"/>
    <p:sldId id="268" r:id="rId10"/>
    <p:sldId id="261" r:id="rId11"/>
    <p:sldId id="262" r:id="rId12"/>
    <p:sldId id="271" r:id="rId13"/>
    <p:sldId id="272" r:id="rId14"/>
    <p:sldId id="264" r:id="rId15"/>
    <p:sldId id="265" r:id="rId16"/>
    <p:sldId id="273" r:id="rId17"/>
    <p:sldId id="270" r:id="rId18"/>
    <p:sldId id="276" r:id="rId19"/>
    <p:sldId id="278" r:id="rId20"/>
    <p:sldId id="279" r:id="rId21"/>
    <p:sldId id="269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1" autoAdjust="0"/>
    <p:restoredTop sz="94660"/>
  </p:normalViewPr>
  <p:slideViewPr>
    <p:cSldViewPr>
      <p:cViewPr>
        <p:scale>
          <a:sx n="94" d="100"/>
          <a:sy n="94" d="100"/>
        </p:scale>
        <p:origin x="-67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D83B9-1560-4DF5-8285-A9AA44DE19C5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47C39-462A-4DDA-8E70-D2890330FE46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034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321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217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39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870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772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566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290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044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069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539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771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D9E34-5E16-466B-A9A1-6C3B352A6761}" type="datetimeFigureOut">
              <a:rPr lang="hu-HU" smtClean="0"/>
              <a:t>2017.07.25.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32CD-9BB9-4B45-B2A2-82A08AE184A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210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Autofit/>
          </a:bodyPr>
          <a:lstStyle/>
          <a:p>
            <a:r>
              <a:rPr lang="hu-HU" sz="6600" dirty="0" smtClean="0"/>
              <a:t>Tudnivalók a </a:t>
            </a:r>
            <a:br>
              <a:rPr lang="hu-HU" sz="6600" dirty="0" smtClean="0"/>
            </a:br>
            <a:r>
              <a:rPr lang="hu-HU" sz="6600" dirty="0" smtClean="0"/>
              <a:t>szakmai gyakorlatról</a:t>
            </a:r>
            <a:endParaRPr lang="hu-HU" sz="6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/>
          <a:lstStyle/>
          <a:p>
            <a:r>
              <a:rPr lang="hu-HU" dirty="0" smtClean="0"/>
              <a:t>Levelező </a:t>
            </a:r>
            <a:r>
              <a:rPr lang="hu-HU" dirty="0" smtClean="0"/>
              <a:t>tagozat</a:t>
            </a:r>
          </a:p>
          <a:p>
            <a:r>
              <a:rPr lang="hu-HU" dirty="0" smtClean="0"/>
              <a:t>2017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36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Miért fontos a jó gyakorlóhely</a:t>
            </a:r>
            <a:r>
              <a:rPr lang="hu-HU" dirty="0" smtClean="0"/>
              <a:t>?!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Forrás: eNET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Munkatapasztalat</a:t>
            </a:r>
          </a:p>
          <a:p>
            <a:r>
              <a:rPr lang="hu-HU" dirty="0" smtClean="0"/>
              <a:t>Hosszabb távra állást kínálhatnak </a:t>
            </a:r>
          </a:p>
          <a:p>
            <a:r>
              <a:rPr lang="hu-HU" dirty="0" smtClean="0"/>
              <a:t>Szakmai kapcsolatrendszer bővítése</a:t>
            </a:r>
          </a:p>
          <a:p>
            <a:r>
              <a:rPr lang="hu-HU" dirty="0" smtClean="0"/>
              <a:t>Önéletrajzban szakmai tapasztalatként szerepeltethető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19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Szakmai gyakorlat létesítésének dokumentumai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200" i="1" dirty="0" smtClean="0"/>
              <a:t>Szakmai gyakorlóhely kereséséhez intézményünk </a:t>
            </a:r>
            <a:r>
              <a:rPr lang="hu-HU" sz="3000" i="1" dirty="0" smtClean="0"/>
              <a:t>Felkérő </a:t>
            </a:r>
            <a:r>
              <a:rPr lang="hu-HU" sz="3000" i="1" dirty="0"/>
              <a:t>l</a:t>
            </a:r>
            <a:r>
              <a:rPr lang="hu-HU" sz="3000" i="1" dirty="0" smtClean="0"/>
              <a:t>evelet </a:t>
            </a:r>
            <a:r>
              <a:rPr lang="hu-HU" sz="2200" i="1" dirty="0" smtClean="0"/>
              <a:t>(tájékoztató összefüggő szakmai gyakorlatról) bocsát ki a hallgatók részére!</a:t>
            </a:r>
            <a:endParaRPr lang="hu-HU" sz="2200" dirty="0" smtClean="0"/>
          </a:p>
          <a:p>
            <a:pPr algn="ctr"/>
            <a:r>
              <a:rPr lang="hu-HU" sz="4800" dirty="0" smtClean="0"/>
              <a:t>Fogadó </a:t>
            </a:r>
            <a:r>
              <a:rPr lang="hu-HU" sz="4800" dirty="0"/>
              <a:t>nyilatkozat</a:t>
            </a:r>
          </a:p>
          <a:p>
            <a:pPr algn="ctr"/>
            <a:r>
              <a:rPr lang="hu-HU" sz="4800" dirty="0"/>
              <a:t>Együttműködési megállapodás</a:t>
            </a:r>
          </a:p>
          <a:p>
            <a:pPr algn="ctr"/>
            <a:r>
              <a:rPr lang="hu-HU" sz="4800" dirty="0"/>
              <a:t>Hallgatói munkaszerződés</a:t>
            </a:r>
          </a:p>
        </p:txBody>
      </p:sp>
    </p:spTree>
    <p:extLst>
      <p:ext uri="{BB962C8B-B14F-4D97-AF65-F5344CB8AC3E}">
        <p14:creationId xmlns:p14="http://schemas.microsoft.com/office/powerpoint/2010/main" val="403911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Fogadó nyilatkozat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r>
              <a:rPr lang="hu-HU" dirty="0"/>
              <a:t>– </a:t>
            </a:r>
            <a:r>
              <a:rPr lang="hu-HU" dirty="0" err="1"/>
              <a:t>Coospace-ről</a:t>
            </a:r>
            <a:r>
              <a:rPr lang="hu-HU" dirty="0"/>
              <a:t> letölthető</a:t>
            </a:r>
            <a:br>
              <a:rPr lang="hu-HU" dirty="0"/>
            </a:br>
            <a:r>
              <a:rPr lang="hu-HU" dirty="0"/>
              <a:t>– a kitöltött, aláírt, lepecsételt fogadó nyilatkozatot a hallgató leadja a tanszéki adminisztrátornak</a:t>
            </a:r>
            <a:br>
              <a:rPr lang="hu-HU" dirty="0"/>
            </a:br>
            <a:r>
              <a:rPr lang="hu-HU" dirty="0"/>
              <a:t>– leadási határidő: a szakmai gyakorlat megkezdése előtt legalább </a:t>
            </a:r>
            <a:r>
              <a:rPr lang="hu-HU" b="1" dirty="0"/>
              <a:t>1 hónappal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0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Együttműködési megállapodás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/>
              <a:t/>
            </a:r>
            <a:br>
              <a:rPr lang="hu-HU" dirty="0"/>
            </a:br>
            <a:r>
              <a:rPr lang="hu-HU" dirty="0"/>
              <a:t>A  </a:t>
            </a:r>
            <a:r>
              <a:rPr lang="hu-HU" dirty="0" smtClean="0"/>
              <a:t>Fogadó </a:t>
            </a:r>
            <a:r>
              <a:rPr lang="hu-HU" dirty="0"/>
              <a:t>nyilatkozat alapján készíti el </a:t>
            </a:r>
            <a:r>
              <a:rPr lang="hu-HU" b="1" dirty="0"/>
              <a:t>a tanszéki</a:t>
            </a:r>
            <a:br>
              <a:rPr lang="hu-HU" b="1" dirty="0"/>
            </a:br>
            <a:r>
              <a:rPr lang="hu-HU" b="1" dirty="0"/>
              <a:t>adminisztrátor</a:t>
            </a:r>
            <a:r>
              <a:rPr lang="hu-HU" dirty="0"/>
              <a:t> </a:t>
            </a:r>
          </a:p>
          <a:p>
            <a:pPr marL="0" indent="0" algn="ctr">
              <a:buNone/>
            </a:pPr>
            <a:r>
              <a:rPr lang="hu-HU" dirty="0" smtClean="0"/>
              <a:t>(Az Egyetem és </a:t>
            </a:r>
            <a:r>
              <a:rPr lang="hu-HU" dirty="0"/>
              <a:t>a </a:t>
            </a:r>
            <a:r>
              <a:rPr lang="hu-HU" dirty="0" smtClean="0"/>
              <a:t>cég/gyakorlóhely képviselőjének is </a:t>
            </a:r>
            <a:r>
              <a:rPr lang="hu-HU" dirty="0"/>
              <a:t>alá kell </a:t>
            </a:r>
            <a:r>
              <a:rPr lang="hu-HU" dirty="0" smtClean="0"/>
              <a:t>írnia!)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11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Együttműködési </a:t>
            </a:r>
            <a:r>
              <a:rPr lang="hu-HU" dirty="0" smtClean="0"/>
              <a:t>megállapodás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Az Egyetem köteles </a:t>
            </a:r>
            <a:r>
              <a:rPr lang="hu-HU" dirty="0"/>
              <a:t>a gyakorlathoz szükséges valamennyi </a:t>
            </a:r>
            <a:r>
              <a:rPr lang="hu-HU" u="sng" dirty="0"/>
              <a:t>adatot és információt </a:t>
            </a:r>
            <a:r>
              <a:rPr lang="hu-HU" dirty="0"/>
              <a:t>a Gyakorlóhely részére kellő időben </a:t>
            </a:r>
            <a:r>
              <a:rPr lang="hu-HU" dirty="0" smtClean="0"/>
              <a:t>megadni, 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Gyakorlóhely által felvetett kérdések megválaszolásában és a </a:t>
            </a:r>
            <a:r>
              <a:rPr lang="hu-HU" u="sng" dirty="0"/>
              <a:t>problémás helyzetek megoldásában </a:t>
            </a:r>
            <a:r>
              <a:rPr lang="hu-HU" dirty="0"/>
              <a:t>haladéktalanul és aktívan </a:t>
            </a:r>
            <a:r>
              <a:rPr lang="hu-HU" dirty="0" smtClean="0"/>
              <a:t>közreműködni. </a:t>
            </a:r>
            <a:r>
              <a:rPr lang="hu-HU" dirty="0"/>
              <a:t>A kapcsolattartás jellemző módja az előzőleg megnevezett felelős személyek közötti elektronikus levelezés, sürgős esetben telefonos kapcsolat.</a:t>
            </a:r>
            <a:endParaRPr lang="hu-HU" sz="2800" dirty="0"/>
          </a:p>
          <a:p>
            <a:r>
              <a:rPr lang="hu-HU" dirty="0" smtClean="0"/>
              <a:t>Az Egyetem köteles </a:t>
            </a:r>
            <a:r>
              <a:rPr lang="hu-HU" u="sng" dirty="0"/>
              <a:t>felelősségbiztosítást kötni </a:t>
            </a:r>
            <a:r>
              <a:rPr lang="hu-HU" dirty="0"/>
              <a:t>a nevezett képzésben részt vevő hallgató javára, a jelen megállapodás szerinti gyakorlatra vonatkozóan.</a:t>
            </a:r>
            <a:endParaRPr lang="hu-HU" sz="28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20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Együttműködési </a:t>
            </a:r>
            <a:r>
              <a:rPr lang="hu-HU" dirty="0" smtClean="0"/>
              <a:t>megállapodás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u-HU" dirty="0"/>
              <a:t>A Gyakorlóhely köteles a hallgatót a tanulmányainak </a:t>
            </a:r>
            <a:r>
              <a:rPr lang="hu-HU" u="sng" dirty="0"/>
              <a:t>megfelelő szakterületen foglalkoztatni</a:t>
            </a:r>
            <a:r>
              <a:rPr lang="hu-HU" dirty="0"/>
              <a:t>, továbbá köteles az érintett hallgatókkal </a:t>
            </a:r>
            <a:r>
              <a:rPr lang="hu-HU" u="sng" dirty="0"/>
              <a:t>hallgatói munkaszerződést </a:t>
            </a:r>
            <a:r>
              <a:rPr lang="hu-HU" dirty="0"/>
              <a:t>kötni.</a:t>
            </a:r>
          </a:p>
          <a:p>
            <a:pPr lvl="0"/>
            <a:r>
              <a:rPr lang="hu-HU" dirty="0"/>
              <a:t>A Gyakorlóhely köteles a gyakorlaton való munkavégzéshez szükséges helyet, és a </a:t>
            </a:r>
            <a:r>
              <a:rPr lang="hu-HU" u="sng" dirty="0"/>
              <a:t>munkaeszközöket biztosítani </a:t>
            </a:r>
            <a:r>
              <a:rPr lang="hu-HU" dirty="0"/>
              <a:t>a hallgatónak. Köteles továbbá a munkavédelmi előírások szerinti </a:t>
            </a:r>
            <a:r>
              <a:rPr lang="hu-HU" u="sng" dirty="0"/>
              <a:t>munkavédelmi oktatást </a:t>
            </a:r>
            <a:r>
              <a:rPr lang="hu-HU" dirty="0"/>
              <a:t>megtartani.</a:t>
            </a:r>
          </a:p>
          <a:p>
            <a:pPr lvl="0"/>
            <a:r>
              <a:rPr lang="hu-HU" dirty="0"/>
              <a:t>A Gyakorlóhely köteles a hallgatók gyakorlati tevékenységéhez </a:t>
            </a:r>
            <a:r>
              <a:rPr lang="hu-HU" u="sng" dirty="0"/>
              <a:t>rendszeres szakmai felügyeletet és irányítást </a:t>
            </a:r>
            <a:r>
              <a:rPr lang="hu-HU" dirty="0"/>
              <a:t>biztosítani.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64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Hallgatói munkaszerződés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/>
            </a:r>
            <a:br>
              <a:rPr lang="hu-HU" dirty="0"/>
            </a:br>
            <a:r>
              <a:rPr lang="hu-HU" dirty="0"/>
              <a:t>A cég és a hallgató között jön létre a szakmai gyakorlat időtartamára.</a:t>
            </a:r>
          </a:p>
          <a:p>
            <a:pPr marL="0" indent="0">
              <a:buNone/>
            </a:pPr>
            <a:r>
              <a:rPr lang="hu-HU" b="1" dirty="0"/>
              <a:t>Erre vonatkozóan az Egyetemnek nincsenek tartalmi és formai követelményei! 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45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„Szakmai gyakorlat” tantárgy jóváhagyásának követelményei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A regisztrációs héten fel kell venni a </a:t>
            </a:r>
            <a:r>
              <a:rPr lang="hu-HU" dirty="0" smtClean="0"/>
              <a:t>Szakmai gyakorlat </a:t>
            </a:r>
            <a:r>
              <a:rPr lang="hu-HU" dirty="0"/>
              <a:t>tantárgyat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Az egybefüggő szakmai gyakorlat teljesítéséről a hallgató </a:t>
            </a:r>
            <a:r>
              <a:rPr lang="hu-HU" dirty="0" smtClean="0"/>
              <a:t>IGAZOLÁST köteles </a:t>
            </a:r>
            <a:r>
              <a:rPr lang="hu-HU" dirty="0"/>
              <a:t>leadni. </a:t>
            </a:r>
          </a:p>
          <a:p>
            <a:pPr marL="914400" lvl="1" indent="-514350"/>
            <a:r>
              <a:rPr lang="hu-HU" dirty="0" smtClean="0"/>
              <a:t>Ennek </a:t>
            </a:r>
            <a:r>
              <a:rPr lang="hu-HU" dirty="0"/>
              <a:t>határideje: </a:t>
            </a:r>
            <a:r>
              <a:rPr lang="en-US" dirty="0" err="1"/>
              <a:t>szakmai</a:t>
            </a:r>
            <a:r>
              <a:rPr lang="en-US" dirty="0"/>
              <a:t> </a:t>
            </a:r>
            <a:r>
              <a:rPr lang="en-US" dirty="0" err="1"/>
              <a:t>gyakorlat</a:t>
            </a:r>
            <a:r>
              <a:rPr lang="en-US" dirty="0"/>
              <a:t> </a:t>
            </a:r>
            <a:r>
              <a:rPr lang="en-US" dirty="0" err="1"/>
              <a:t>teljesítését</a:t>
            </a:r>
            <a:r>
              <a:rPr lang="en-US" dirty="0"/>
              <a:t> </a:t>
            </a:r>
            <a:r>
              <a:rPr lang="en-US" dirty="0" err="1"/>
              <a:t>követően</a:t>
            </a:r>
            <a:r>
              <a:rPr lang="en-US" dirty="0"/>
              <a:t> a </a:t>
            </a:r>
            <a:r>
              <a:rPr lang="en-US" dirty="0" err="1"/>
              <a:t>szorgalmi</a:t>
            </a:r>
            <a:r>
              <a:rPr lang="en-US" dirty="0"/>
              <a:t> </a:t>
            </a:r>
            <a:r>
              <a:rPr lang="en-US" dirty="0" err="1"/>
              <a:t>időszak</a:t>
            </a:r>
            <a:r>
              <a:rPr lang="en-US" dirty="0"/>
              <a:t> </a:t>
            </a:r>
            <a:r>
              <a:rPr lang="en-US" dirty="0" err="1"/>
              <a:t>első</a:t>
            </a:r>
            <a:r>
              <a:rPr lang="en-US" dirty="0"/>
              <a:t> </a:t>
            </a:r>
            <a:r>
              <a:rPr lang="hu-HU" dirty="0" smtClean="0"/>
              <a:t>hete</a:t>
            </a:r>
          </a:p>
          <a:p>
            <a:pPr marL="914400" lvl="1" indent="-514350"/>
            <a:r>
              <a:rPr lang="hu-HU" dirty="0" smtClean="0"/>
              <a:t>Leadási </a:t>
            </a:r>
            <a:r>
              <a:rPr lang="hu-HU" dirty="0"/>
              <a:t>helye: </a:t>
            </a:r>
            <a:r>
              <a:rPr lang="hu-HU" dirty="0" smtClean="0"/>
              <a:t>tanszéki adminisztráció</a:t>
            </a:r>
            <a:endParaRPr lang="hu-HU" dirty="0"/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Az </a:t>
            </a:r>
            <a:r>
              <a:rPr lang="hu-HU" dirty="0"/>
              <a:t>IGAZOLÁS szerves része, </a:t>
            </a:r>
            <a:r>
              <a:rPr lang="hu-HU" b="1" dirty="0"/>
              <a:t>kötelező</a:t>
            </a:r>
            <a:r>
              <a:rPr lang="hu-HU" dirty="0"/>
              <a:t> tartalmi eleme a szakmai gyakorlati tevékenységről készített </a:t>
            </a:r>
            <a:r>
              <a:rPr lang="hu-HU" b="1" dirty="0"/>
              <a:t>beszámoló</a:t>
            </a:r>
            <a:r>
              <a:rPr lang="hu-HU" dirty="0"/>
              <a:t>!</a:t>
            </a:r>
            <a:endParaRPr lang="hu-HU" i="1" dirty="0"/>
          </a:p>
          <a:p>
            <a:pPr marL="400050" lvl="1" indent="0">
              <a:buNone/>
            </a:pPr>
            <a:endParaRPr lang="hu-HU" i="1" dirty="0" smtClean="0"/>
          </a:p>
          <a:p>
            <a:pPr marL="400050" lvl="1" indent="0">
              <a:buNone/>
            </a:pPr>
            <a:r>
              <a:rPr lang="hu-HU" i="1" dirty="0" smtClean="0"/>
              <a:t>Ennek </a:t>
            </a:r>
            <a:r>
              <a:rPr lang="hu-HU" i="1" dirty="0"/>
              <a:t>követelményei</a:t>
            </a:r>
            <a:r>
              <a:rPr lang="hu-HU" i="1" dirty="0" smtClean="0"/>
              <a:t>: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• minimum 10 oldalas beszámoló a cégnél végzett</a:t>
            </a:r>
            <a:br>
              <a:rPr lang="hu-HU" dirty="0"/>
            </a:br>
            <a:r>
              <a:rPr lang="hu-HU" dirty="0" smtClean="0"/>
              <a:t>munkáról,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• </a:t>
            </a:r>
            <a:r>
              <a:rPr lang="hu-HU" dirty="0" smtClean="0"/>
              <a:t>melyből a cég </a:t>
            </a:r>
            <a:r>
              <a:rPr lang="hu-HU" dirty="0"/>
              <a:t>bemutatása 1-1,5 oldal terjedelmű </a:t>
            </a:r>
            <a:r>
              <a:rPr lang="hu-HU" dirty="0" smtClean="0"/>
              <a:t>legyen,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• </a:t>
            </a:r>
            <a:r>
              <a:rPr lang="hu-HU" dirty="0" smtClean="0"/>
              <a:t>maximum </a:t>
            </a:r>
            <a:r>
              <a:rPr lang="hu-HU" dirty="0"/>
              <a:t>20%-ban tartalmazhat képeket </a:t>
            </a:r>
            <a:r>
              <a:rPr lang="hu-HU" dirty="0" smtClean="0"/>
              <a:t>a beszámoló.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10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Szakmai gyakorlat teljesítése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Választott szakmai gyakorlóhelyen történik.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1" dirty="0"/>
              <a:t>Levelező</a:t>
            </a:r>
            <a:r>
              <a:rPr lang="hu-HU" dirty="0"/>
              <a:t> képzés esetén van lehetőség a </a:t>
            </a:r>
            <a:r>
              <a:rPr lang="hu-HU" dirty="0" smtClean="0"/>
              <a:t>munkatapasztalat szakmai gyakorlatként való elismertetésére.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4293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Munkatapasztalat szakmai gyakorlatként történő elfogadása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dirty="0"/>
              <a:t>Igazolt munkaviszonnyal (vállalkozói </a:t>
            </a:r>
            <a:r>
              <a:rPr lang="hu-HU" dirty="0" smtClean="0"/>
              <a:t>jogviszonnyal) rendelkező</a:t>
            </a:r>
            <a:r>
              <a:rPr lang="hu-HU" dirty="0"/>
              <a:t> </a:t>
            </a:r>
            <a:r>
              <a:rPr lang="hu-HU" dirty="0" smtClean="0"/>
              <a:t>levelező </a:t>
            </a:r>
            <a:r>
              <a:rPr lang="hu-HU" dirty="0"/>
              <a:t>tagozatos </a:t>
            </a:r>
            <a:r>
              <a:rPr lang="hu-HU" dirty="0" smtClean="0"/>
              <a:t>hallgató előzetesen </a:t>
            </a:r>
            <a:r>
              <a:rPr lang="hu-HU" dirty="0"/>
              <a:t>kérvényezheti </a:t>
            </a:r>
            <a:r>
              <a:rPr lang="hu-HU" dirty="0" smtClean="0"/>
              <a:t>munkatapasztalata szakmai gyakorlatként való elfogadását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r>
              <a:rPr lang="hu-HU" dirty="0" smtClean="0"/>
              <a:t>A </a:t>
            </a:r>
            <a:r>
              <a:rPr lang="hu-HU" dirty="0"/>
              <a:t>kérelemhez csatolnia szükséges </a:t>
            </a:r>
            <a:r>
              <a:rPr lang="hu-HU" dirty="0" smtClean="0"/>
              <a:t>munkáltatói igazolást. </a:t>
            </a:r>
            <a:endParaRPr lang="hu-HU" dirty="0"/>
          </a:p>
          <a:p>
            <a:r>
              <a:rPr lang="hu-HU" dirty="0"/>
              <a:t>A munkaviszony (vállalkozói tevékenység) időtartama minimum </a:t>
            </a:r>
            <a:r>
              <a:rPr lang="hu-HU" dirty="0" smtClean="0"/>
              <a:t>a kötelező szakmai gyakorlat hossza, </a:t>
            </a:r>
            <a:r>
              <a:rPr lang="hu-HU" dirty="0"/>
              <a:t>amely </a:t>
            </a:r>
            <a:r>
              <a:rPr lang="hu-HU" dirty="0" smtClean="0"/>
              <a:t>3 éven </a:t>
            </a:r>
            <a:r>
              <a:rPr lang="hu-HU" dirty="0"/>
              <a:t>belül keletkezett.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1440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Problémám van kihez forduljak</a:t>
            </a:r>
            <a:r>
              <a:rPr lang="hu-HU" dirty="0" smtClean="0"/>
              <a:t>?</a:t>
            </a:r>
          </a:p>
          <a:p>
            <a:r>
              <a:rPr lang="hu-HU" dirty="0" smtClean="0"/>
              <a:t>Mi a szakmai gyakorlat?</a:t>
            </a:r>
          </a:p>
          <a:p>
            <a:r>
              <a:rPr lang="pl-PL" dirty="0"/>
              <a:t>Mi a szakmai gyakorlat célja?</a:t>
            </a:r>
            <a:endParaRPr lang="hu-HU" dirty="0" smtClean="0"/>
          </a:p>
          <a:p>
            <a:r>
              <a:rPr lang="hu-HU" dirty="0"/>
              <a:t>Szakmai gyakorlat </a:t>
            </a:r>
            <a:r>
              <a:rPr lang="hu-HU" dirty="0" smtClean="0"/>
              <a:t>időtartama</a:t>
            </a:r>
          </a:p>
          <a:p>
            <a:r>
              <a:rPr lang="hu-HU" dirty="0"/>
              <a:t>Szakmai gyakorlat előnyei </a:t>
            </a:r>
            <a:r>
              <a:rPr lang="hu-HU" dirty="0" smtClean="0"/>
              <a:t>a hallgató számára</a:t>
            </a:r>
          </a:p>
          <a:p>
            <a:r>
              <a:rPr lang="hu-HU" dirty="0"/>
              <a:t>Szakmai gyakorlat előnyei a </a:t>
            </a:r>
            <a:r>
              <a:rPr lang="hu-HU" dirty="0" smtClean="0"/>
              <a:t>cég számára</a:t>
            </a:r>
          </a:p>
          <a:p>
            <a:r>
              <a:rPr lang="hu-HU" dirty="0"/>
              <a:t>Szakmai gyakorlat létesítésének </a:t>
            </a:r>
            <a:r>
              <a:rPr lang="hu-HU" dirty="0" smtClean="0"/>
              <a:t>dokumentumai</a:t>
            </a:r>
          </a:p>
          <a:p>
            <a:r>
              <a:rPr lang="hu-HU" dirty="0"/>
              <a:t>A „Szakmai gyakorlat” tantárgy jóváhagyásának </a:t>
            </a:r>
            <a:r>
              <a:rPr lang="hu-HU" dirty="0" smtClean="0"/>
              <a:t>követelményei</a:t>
            </a:r>
          </a:p>
          <a:p>
            <a:r>
              <a:rPr lang="hu-HU" dirty="0"/>
              <a:t>Szakmai gyakorlat </a:t>
            </a:r>
            <a:r>
              <a:rPr lang="hu-HU" dirty="0" smtClean="0"/>
              <a:t>teljesítése</a:t>
            </a:r>
          </a:p>
          <a:p>
            <a:r>
              <a:rPr lang="hu-HU" dirty="0"/>
              <a:t>Munkatapasztalat szakmai gyakorlatként történő elfogadása</a:t>
            </a:r>
            <a:endParaRPr lang="hu-HU" dirty="0" smtClean="0"/>
          </a:p>
          <a:p>
            <a:r>
              <a:rPr lang="hu-HU" dirty="0" smtClean="0"/>
              <a:t>Szakmai </a:t>
            </a:r>
            <a:r>
              <a:rPr lang="hu-HU" dirty="0"/>
              <a:t>gyakorlat - Szakdolgozat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114800" y="29746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82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354162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Igazolt munkaviszonnyal (vállalkozói </a:t>
            </a:r>
            <a:r>
              <a:rPr lang="hu-HU" dirty="0" smtClean="0"/>
              <a:t>jogviszonnyal) </a:t>
            </a:r>
            <a:r>
              <a:rPr lang="hu-HU" b="1" dirty="0"/>
              <a:t>nem </a:t>
            </a:r>
            <a:r>
              <a:rPr lang="hu-HU" b="1" dirty="0" smtClean="0"/>
              <a:t>rendelkező</a:t>
            </a:r>
            <a:r>
              <a:rPr lang="hu-HU" dirty="0"/>
              <a:t> </a:t>
            </a:r>
            <a:r>
              <a:rPr lang="hu-HU" dirty="0" smtClean="0"/>
              <a:t>hallgatók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pPr marL="0" indent="0">
              <a:buNone/>
            </a:pPr>
            <a:r>
              <a:rPr lang="hu-HU" dirty="0"/>
              <a:t>Igazolt munkaviszonnyal (vállalkozói </a:t>
            </a:r>
            <a:r>
              <a:rPr lang="hu-HU" dirty="0" smtClean="0"/>
              <a:t>jogviszonnyal</a:t>
            </a:r>
            <a:r>
              <a:rPr lang="hu-HU" dirty="0"/>
              <a:t>) </a:t>
            </a:r>
            <a:r>
              <a:rPr lang="hu-HU" b="1" dirty="0"/>
              <a:t>nem rendelkező </a:t>
            </a:r>
            <a:r>
              <a:rPr lang="hu-HU" b="1" dirty="0" smtClean="0"/>
              <a:t>levelező tagozatos </a:t>
            </a:r>
            <a:r>
              <a:rPr lang="hu-HU" dirty="0" smtClean="0"/>
              <a:t>hallgatók esetében a </a:t>
            </a:r>
            <a:r>
              <a:rPr lang="hu-HU" dirty="0"/>
              <a:t>nappali </a:t>
            </a:r>
            <a:r>
              <a:rPr lang="hu-HU" dirty="0" smtClean="0"/>
              <a:t>tagozatos hallgatókra </a:t>
            </a:r>
            <a:r>
              <a:rPr lang="hu-HU" dirty="0"/>
              <a:t>vonatkozó szabályok érvényesek. 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1779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Szakmai </a:t>
            </a:r>
            <a:r>
              <a:rPr lang="hu-HU" dirty="0" smtClean="0"/>
              <a:t>gyakorlat - Szakdolgozat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Célszerű </a:t>
            </a:r>
            <a:r>
              <a:rPr lang="hu-HU" dirty="0"/>
              <a:t>úgy választani gyakorlóhelyet, ahol</a:t>
            </a:r>
            <a:br>
              <a:rPr lang="hu-HU" dirty="0"/>
            </a:br>
            <a:r>
              <a:rPr lang="hu-HU" dirty="0"/>
              <a:t>tudnak olyan témát javasolni, amiből</a:t>
            </a:r>
            <a:br>
              <a:rPr lang="hu-HU" dirty="0"/>
            </a:br>
            <a:r>
              <a:rPr lang="hu-HU" dirty="0"/>
              <a:t>szakdolgozat </a:t>
            </a:r>
            <a:r>
              <a:rPr lang="hu-HU" dirty="0" smtClean="0"/>
              <a:t>készíthető.</a:t>
            </a:r>
          </a:p>
          <a:p>
            <a:r>
              <a:rPr lang="hu-HU" dirty="0" smtClean="0"/>
              <a:t>Válasszon </a:t>
            </a:r>
            <a:r>
              <a:rPr lang="hu-HU" dirty="0"/>
              <a:t>olyan szakdolgozati témát, amivel a</a:t>
            </a:r>
            <a:br>
              <a:rPr lang="hu-HU" dirty="0"/>
            </a:br>
            <a:r>
              <a:rPr lang="hu-HU" dirty="0"/>
              <a:t>gyakorlat ideje alatt tud </a:t>
            </a:r>
            <a:r>
              <a:rPr lang="hu-HU" dirty="0" smtClean="0"/>
              <a:t>foglalkozni!</a:t>
            </a:r>
          </a:p>
          <a:p>
            <a:r>
              <a:rPr lang="hu-HU" dirty="0" smtClean="0"/>
              <a:t>A </a:t>
            </a:r>
            <a:r>
              <a:rPr lang="hu-HU" dirty="0"/>
              <a:t>cég szakembere külső konzulensként</a:t>
            </a:r>
            <a:br>
              <a:rPr lang="hu-HU" dirty="0"/>
            </a:br>
            <a:r>
              <a:rPr lang="hu-HU" dirty="0"/>
              <a:t>közreműködik a szakdolgozat </a:t>
            </a:r>
            <a:r>
              <a:rPr lang="hu-HU" dirty="0" smtClean="0"/>
              <a:t>készítésében.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90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Problémám van kihez forduljak?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00141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hu-HU" u="sng" dirty="0" smtClean="0"/>
          </a:p>
          <a:p>
            <a:pPr marL="0" indent="0" algn="ctr">
              <a:buNone/>
            </a:pPr>
            <a:r>
              <a:rPr lang="hu-HU" sz="3600" u="sng" dirty="0" smtClean="0"/>
              <a:t>Általános </a:t>
            </a:r>
            <a:r>
              <a:rPr lang="hu-HU" sz="3600" u="sng" dirty="0"/>
              <a:t>szakmai gyakorlati kérdésekben</a:t>
            </a:r>
            <a:r>
              <a:rPr lang="hu-HU" sz="3600" dirty="0"/>
              <a:t>:</a:t>
            </a:r>
          </a:p>
          <a:p>
            <a:pPr marL="0" indent="0" algn="ctr">
              <a:buNone/>
            </a:pPr>
            <a:r>
              <a:rPr lang="hu-HU" sz="3600" b="1" dirty="0"/>
              <a:t>Dr. Török </a:t>
            </a:r>
            <a:r>
              <a:rPr lang="hu-HU" sz="3600" b="1" dirty="0" smtClean="0"/>
              <a:t>Erika - oktatási </a:t>
            </a:r>
            <a:r>
              <a:rPr lang="hu-HU" sz="3600" b="1" dirty="0" err="1" smtClean="0"/>
              <a:t>dékánhelyettes</a:t>
            </a:r>
            <a:endParaRPr lang="hu-HU" sz="3600" b="1" dirty="0" smtClean="0"/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r>
              <a:rPr lang="hu-HU" sz="3600" u="sng" dirty="0" err="1"/>
              <a:t>Szakspecifikus</a:t>
            </a:r>
            <a:r>
              <a:rPr lang="hu-HU" sz="3600" u="sng" dirty="0"/>
              <a:t> szakmai gyakorlati kérdésekben</a:t>
            </a:r>
            <a:r>
              <a:rPr lang="hu-HU" sz="3600" dirty="0"/>
              <a:t>:</a:t>
            </a:r>
          </a:p>
          <a:p>
            <a:pPr marL="0" indent="0" algn="ctr">
              <a:buNone/>
            </a:pPr>
            <a:r>
              <a:rPr lang="hu-HU" sz="3600" b="1" dirty="0" smtClean="0"/>
              <a:t>Oktatásfelelősök</a:t>
            </a:r>
            <a:endParaRPr lang="hu-HU" sz="3600" b="1" dirty="0"/>
          </a:p>
          <a:p>
            <a:pPr marL="0" indent="0" algn="ctr">
              <a:buNone/>
            </a:pPr>
            <a:r>
              <a:rPr lang="hu-HU" sz="3800" b="1" dirty="0"/>
              <a:t>Nagyné Pintér Zsuzsanna /</a:t>
            </a:r>
            <a:r>
              <a:rPr lang="hu-HU" sz="3800" dirty="0" smtClean="0"/>
              <a:t>GÉPÉSZMÉRNÖKI</a:t>
            </a:r>
            <a:r>
              <a:rPr lang="hu-HU" sz="3800" b="1" dirty="0" smtClean="0"/>
              <a:t>/</a:t>
            </a:r>
            <a:endParaRPr lang="hu-HU" sz="3800" b="1" dirty="0"/>
          </a:p>
          <a:p>
            <a:pPr marL="0" indent="0" algn="ctr">
              <a:buNone/>
            </a:pPr>
            <a:r>
              <a:rPr lang="hu-HU" sz="3800" b="1" dirty="0"/>
              <a:t>Dr. Lukács Pál /</a:t>
            </a:r>
            <a:r>
              <a:rPr lang="hu-HU" sz="3800" dirty="0" smtClean="0"/>
              <a:t>JÁRMŰMÉRNÖKI/</a:t>
            </a:r>
            <a:endParaRPr lang="hu-HU" sz="3800" b="1" dirty="0"/>
          </a:p>
          <a:p>
            <a:pPr marL="0" indent="0" algn="ctr">
              <a:buNone/>
            </a:pPr>
            <a:r>
              <a:rPr lang="hu-HU" sz="3800" b="1" dirty="0" err="1"/>
              <a:t>Halczman</a:t>
            </a:r>
            <a:r>
              <a:rPr lang="hu-HU" sz="3800" b="1" dirty="0"/>
              <a:t> Szilvia/</a:t>
            </a:r>
            <a:r>
              <a:rPr lang="hu-HU" sz="3800" dirty="0"/>
              <a:t>MÉRNÖK INFORMATIKUS/</a:t>
            </a:r>
            <a:endParaRPr lang="hu-HU" sz="3800" b="1" dirty="0"/>
          </a:p>
          <a:p>
            <a:pPr marL="0" indent="0" algn="ctr">
              <a:buNone/>
            </a:pPr>
            <a:r>
              <a:rPr lang="hu-HU" sz="3800" b="1" dirty="0"/>
              <a:t>Dr. Tóth József /</a:t>
            </a:r>
            <a:r>
              <a:rPr lang="hu-HU" sz="3800" dirty="0"/>
              <a:t>MŰSZAKI </a:t>
            </a:r>
            <a:r>
              <a:rPr lang="hu-HU" sz="3800" dirty="0" smtClean="0"/>
              <a:t>MENEDZSER</a:t>
            </a:r>
            <a:r>
              <a:rPr lang="hu-HU" sz="3800" b="1" dirty="0" smtClean="0"/>
              <a:t>/</a:t>
            </a:r>
            <a:endParaRPr lang="hu-HU" sz="3800" b="1" dirty="0"/>
          </a:p>
          <a:p>
            <a:pPr marL="0" indent="0" algn="ctr">
              <a:buNone/>
            </a:pPr>
            <a:r>
              <a:rPr lang="hu-HU" sz="3800" b="1" dirty="0" err="1"/>
              <a:t>Írházi</a:t>
            </a:r>
            <a:r>
              <a:rPr lang="hu-HU" sz="3800" b="1" dirty="0"/>
              <a:t> Zoltán /</a:t>
            </a:r>
            <a:r>
              <a:rPr lang="hu-HU" sz="3800" dirty="0"/>
              <a:t>MÉRNÖKINFORMATIKUS FELSŐOKTATÁSI SZAKKÉPZÉS, PROGRAMTERVEZŐ INFORMATIKUS FELSŐOKTATÁSI SZAKKÉPZÉS/</a:t>
            </a:r>
          </a:p>
          <a:p>
            <a:pPr marL="0" indent="0" algn="ctr">
              <a:buNone/>
            </a:pPr>
            <a:endParaRPr lang="hu-HU" b="1" dirty="0"/>
          </a:p>
          <a:p>
            <a:pPr marL="0" indent="0" algn="ctr">
              <a:buNone/>
            </a:pPr>
            <a:r>
              <a:rPr lang="hu-HU" sz="3600" u="sng" dirty="0"/>
              <a:t>Adminisztratív kérdések</a:t>
            </a:r>
            <a:r>
              <a:rPr lang="hu-HU" sz="3600" dirty="0"/>
              <a:t>:</a:t>
            </a:r>
          </a:p>
          <a:p>
            <a:pPr marL="0" indent="0" algn="ctr">
              <a:buNone/>
            </a:pPr>
            <a:r>
              <a:rPr lang="hu-HU" sz="3600" b="1" dirty="0"/>
              <a:t>Tanszéki </a:t>
            </a:r>
            <a:r>
              <a:rPr lang="hu-HU" sz="3600" b="1" dirty="0" smtClean="0"/>
              <a:t>adminisztrátorok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43375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A SZAKMAI GYAKORLAT?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i="1" dirty="0" err="1"/>
              <a:t>Nftv</a:t>
            </a:r>
            <a:r>
              <a:rPr lang="hu-HU" i="1" dirty="0"/>
              <a:t>: </a:t>
            </a:r>
            <a:r>
              <a:rPr lang="hu-HU" i="1" u="sng" dirty="0"/>
              <a:t>szakmai gyakorlat</a:t>
            </a:r>
            <a:r>
              <a:rPr lang="hu-HU" i="1" dirty="0"/>
              <a:t>: </a:t>
            </a:r>
            <a:r>
              <a:rPr lang="hu-HU" dirty="0"/>
              <a:t>felsőoktatási szakképzésben, alapképzésben, </a:t>
            </a:r>
            <a:r>
              <a:rPr lang="hu-HU" i="1" dirty="0"/>
              <a:t>külső gyakorlóhelyen </a:t>
            </a:r>
            <a:r>
              <a:rPr lang="hu-HU" dirty="0"/>
              <a:t>vagy </a:t>
            </a:r>
            <a:r>
              <a:rPr lang="hu-HU" i="1" dirty="0"/>
              <a:t>felsőoktatási intézményi gyakorlóhelyen </a:t>
            </a:r>
            <a:r>
              <a:rPr lang="hu-HU" dirty="0"/>
              <a:t>teljesítendő részben önálló hallgatói tevékenység</a:t>
            </a:r>
          </a:p>
        </p:txBody>
      </p:sp>
    </p:spTree>
    <p:extLst>
      <p:ext uri="{BB962C8B-B14F-4D97-AF65-F5344CB8AC3E}">
        <p14:creationId xmlns:p14="http://schemas.microsoft.com/office/powerpoint/2010/main" val="21044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u="sng" dirty="0"/>
              <a:t>Mi a szakmai gyakorlat </a:t>
            </a:r>
            <a:r>
              <a:rPr lang="hu-HU" b="1" u="sng" dirty="0"/>
              <a:t>célja</a:t>
            </a:r>
            <a:r>
              <a:rPr lang="hu-HU" b="1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3600" dirty="0" smtClean="0"/>
              <a:t>A </a:t>
            </a:r>
            <a:r>
              <a:rPr lang="hu-HU" sz="3600" dirty="0"/>
              <a:t>szakképzettségnek megfelelő munkahelyen, munkakörben az elméleti és gyakorlati ismeretek </a:t>
            </a:r>
            <a:r>
              <a:rPr lang="hu-HU" sz="3600" i="1" dirty="0" smtClean="0"/>
              <a:t>összekapcsolása.</a:t>
            </a:r>
            <a:endParaRPr lang="hu-HU" sz="3600" i="1" dirty="0"/>
          </a:p>
          <a:p>
            <a:r>
              <a:rPr lang="hu-HU" sz="3600" dirty="0"/>
              <a:t> </a:t>
            </a:r>
            <a:r>
              <a:rPr lang="hu-HU" sz="3600" dirty="0" smtClean="0"/>
              <a:t>A </a:t>
            </a:r>
            <a:r>
              <a:rPr lang="hu-HU" sz="3600" dirty="0"/>
              <a:t>szakma gyakorlásához szükséges munkavállalói kompetenciák munkafolyamatokban történő </a:t>
            </a:r>
            <a:r>
              <a:rPr lang="hu-HU" sz="3600" i="1" dirty="0" smtClean="0"/>
              <a:t>fejlesztése.</a:t>
            </a:r>
            <a:endParaRPr lang="hu-HU" sz="3600" i="1" dirty="0"/>
          </a:p>
          <a:p>
            <a:r>
              <a:rPr lang="hu-HU" sz="3600" dirty="0" smtClean="0"/>
              <a:t>Az anyag-, eszköz-, technológia </a:t>
            </a:r>
            <a:r>
              <a:rPr lang="hu-HU" sz="3600" dirty="0"/>
              <a:t>ismeretek és gyakorlati jártasságok, valamint a munkafolyamatokban a személyi kapcsolatok és együttműködés, feladatmegoldásokban az értékelő és önértékelő magatartás, az innovációs készség </a:t>
            </a:r>
            <a:r>
              <a:rPr lang="hu-HU" sz="3600" i="1" dirty="0"/>
              <a:t>fejlesztése.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33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Szakmai gyakorlóhely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/>
              <a:t>Az a jogi személy vagy gazdálkodó szervezet, amely felsőoktatási szakképzésben, alapképzésben vagy mesterképzésben - a felsőoktatási intézménnyel kötött </a:t>
            </a:r>
            <a:r>
              <a:rPr lang="hu-HU" sz="3600" b="1" dirty="0"/>
              <a:t>együttműködési megállapodás</a:t>
            </a:r>
            <a:r>
              <a:rPr lang="hu-HU" sz="3600" dirty="0"/>
              <a:t>, a hallgatóval kötött </a:t>
            </a:r>
            <a:r>
              <a:rPr lang="hu-HU" sz="3600" b="1" dirty="0"/>
              <a:t>hallgatói munkaszerződés </a:t>
            </a:r>
            <a:r>
              <a:rPr lang="hu-HU" sz="3600" dirty="0"/>
              <a:t>alapján - az egybefüggő szakmai gyakorlatot biztosítja.</a:t>
            </a:r>
          </a:p>
        </p:txBody>
      </p:sp>
    </p:spTree>
    <p:extLst>
      <p:ext uri="{BB962C8B-B14F-4D97-AF65-F5344CB8AC3E}">
        <p14:creationId xmlns:p14="http://schemas.microsoft.com/office/powerpoint/2010/main" val="17419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Szakmai gyakorlat időtartama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5100" dirty="0"/>
              <a:t>A gyakorlatigényes alapképzési szakokon </a:t>
            </a:r>
            <a:r>
              <a:rPr lang="hu-HU" sz="5100" i="1" u="sng" dirty="0"/>
              <a:t>legalább</a:t>
            </a:r>
            <a:r>
              <a:rPr lang="hu-HU" sz="5100" dirty="0"/>
              <a:t> </a:t>
            </a:r>
            <a:r>
              <a:rPr lang="hu-HU" sz="5100" b="1" dirty="0"/>
              <a:t>hat hétig </a:t>
            </a:r>
            <a:r>
              <a:rPr lang="hu-HU" sz="5100" dirty="0"/>
              <a:t>tartó szakmai gyakorlatot kell szervezni</a:t>
            </a:r>
            <a:r>
              <a:rPr lang="hu-HU" sz="5100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b="1" dirty="0"/>
              <a:t>	</a:t>
            </a:r>
            <a:r>
              <a:rPr lang="hu-HU" sz="5100" b="1" dirty="0"/>
              <a:t>Anyagmérnök</a:t>
            </a:r>
            <a:r>
              <a:rPr lang="hu-HU" sz="5100" dirty="0"/>
              <a:t>: 6 hét</a:t>
            </a:r>
            <a:br>
              <a:rPr lang="hu-HU" sz="5100" dirty="0"/>
            </a:br>
            <a:r>
              <a:rPr lang="hu-HU" sz="5100" dirty="0" smtClean="0"/>
              <a:t>	</a:t>
            </a:r>
            <a:r>
              <a:rPr lang="hu-HU" sz="5100" b="1" dirty="0" smtClean="0"/>
              <a:t>Mérnök informatikus</a:t>
            </a:r>
            <a:r>
              <a:rPr lang="hu-HU" sz="5100" dirty="0" smtClean="0"/>
              <a:t>:</a:t>
            </a:r>
          </a:p>
          <a:p>
            <a:pPr marL="990600" indent="0">
              <a:buNone/>
            </a:pPr>
            <a:r>
              <a:rPr lang="hu-HU" sz="5100" dirty="0"/>
              <a:t>	</a:t>
            </a:r>
            <a:r>
              <a:rPr lang="hu-HU" sz="5100" dirty="0" smtClean="0"/>
              <a:t>• 2013. szeptember 1. előtt kezdők: 6 hét</a:t>
            </a:r>
          </a:p>
          <a:p>
            <a:pPr marL="990600" indent="0">
              <a:buNone/>
            </a:pPr>
            <a:r>
              <a:rPr lang="hu-HU" sz="5100" dirty="0"/>
              <a:t>	</a:t>
            </a:r>
            <a:r>
              <a:rPr lang="hu-HU" sz="5100" dirty="0" smtClean="0"/>
              <a:t>• 2013. szeptember 1. után kezdők: 8 hét</a:t>
            </a:r>
          </a:p>
          <a:p>
            <a:pPr marL="990600" indent="0">
              <a:buNone/>
            </a:pPr>
            <a:r>
              <a:rPr lang="hu-HU" sz="5100" b="1" dirty="0" smtClean="0"/>
              <a:t>Gépészmérnök</a:t>
            </a:r>
            <a:r>
              <a:rPr lang="hu-HU" sz="5100" dirty="0"/>
              <a:t>: 6 </a:t>
            </a:r>
            <a:r>
              <a:rPr lang="hu-HU" sz="5100" dirty="0" smtClean="0"/>
              <a:t>hét</a:t>
            </a:r>
          </a:p>
          <a:p>
            <a:pPr marL="990600" indent="0">
              <a:buNone/>
            </a:pPr>
            <a:r>
              <a:rPr lang="hu-HU" sz="5100" b="1" dirty="0" smtClean="0"/>
              <a:t>Műszaki </a:t>
            </a:r>
            <a:r>
              <a:rPr lang="hu-HU" sz="5100" b="1" dirty="0"/>
              <a:t>menedzser</a:t>
            </a:r>
            <a:r>
              <a:rPr lang="hu-HU" sz="5100" dirty="0"/>
              <a:t>: 6 </a:t>
            </a:r>
            <a:r>
              <a:rPr lang="hu-HU" sz="5100" dirty="0" smtClean="0"/>
              <a:t>hét</a:t>
            </a:r>
          </a:p>
          <a:p>
            <a:pPr marL="990600" indent="0">
              <a:buNone/>
            </a:pPr>
            <a:r>
              <a:rPr lang="hu-HU" sz="5100" b="1" dirty="0" smtClean="0"/>
              <a:t>Műszaki </a:t>
            </a:r>
            <a:r>
              <a:rPr lang="hu-HU" sz="5100" b="1" dirty="0"/>
              <a:t>szakoktató</a:t>
            </a:r>
            <a:r>
              <a:rPr lang="hu-HU" sz="5100" dirty="0"/>
              <a:t>: 12 </a:t>
            </a:r>
            <a:r>
              <a:rPr lang="hu-HU" sz="5100" dirty="0" smtClean="0"/>
              <a:t>hét</a:t>
            </a:r>
          </a:p>
          <a:p>
            <a:pPr marL="990600" indent="0">
              <a:buNone/>
            </a:pPr>
            <a:r>
              <a:rPr lang="hu-HU" sz="5100" b="1" dirty="0" smtClean="0"/>
              <a:t>Járműmérnök</a:t>
            </a:r>
            <a:r>
              <a:rPr lang="hu-HU" sz="5100" dirty="0"/>
              <a:t>: 6 </a:t>
            </a:r>
            <a:r>
              <a:rPr lang="hu-HU" sz="5100" dirty="0" smtClean="0"/>
              <a:t>hét</a:t>
            </a:r>
          </a:p>
          <a:p>
            <a:pPr marL="84138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hu-HU" sz="5100" dirty="0" smtClean="0"/>
              <a:t>A </a:t>
            </a:r>
            <a:r>
              <a:rPr lang="hu-HU" sz="5100" dirty="0"/>
              <a:t>szakmai gyakorlat egybefüggő gyakorlat.</a:t>
            </a:r>
            <a:br>
              <a:rPr lang="hu-HU" sz="5100" dirty="0"/>
            </a:br>
            <a:r>
              <a:rPr lang="hu-HU" sz="5100" dirty="0"/>
              <a:t>Heti 5 nap, napi 8 óra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187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Szakmai gyakorlat </a:t>
            </a:r>
            <a:r>
              <a:rPr lang="hu-HU" dirty="0" smtClean="0"/>
              <a:t>előnyei - </a:t>
            </a:r>
            <a:r>
              <a:rPr lang="hu-HU" dirty="0"/>
              <a:t>Hallgató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sz="4000" dirty="0"/>
              <a:t>szakmai tapasztalat, munka világába való betekintés </a:t>
            </a:r>
          </a:p>
          <a:p>
            <a:pPr marL="0" indent="0">
              <a:buNone/>
            </a:pPr>
            <a:endParaRPr lang="hu-HU" sz="4000" dirty="0"/>
          </a:p>
          <a:p>
            <a:r>
              <a:rPr lang="hu-HU" sz="4000" dirty="0"/>
              <a:t>éles szituációk, gyakorlati tudás</a:t>
            </a:r>
          </a:p>
          <a:p>
            <a:pPr marL="0" indent="0">
              <a:buNone/>
            </a:pPr>
            <a:endParaRPr lang="hu-HU" sz="4000" dirty="0"/>
          </a:p>
          <a:p>
            <a:r>
              <a:rPr lang="hu-HU" sz="4000" dirty="0"/>
              <a:t>rálátás olyan szakmai információkra, amelyekre a tanulmányai nem készítik fel</a:t>
            </a:r>
          </a:p>
          <a:p>
            <a:pPr marL="0" indent="0">
              <a:buNone/>
            </a:pPr>
            <a:endParaRPr lang="hu-HU" sz="4000" dirty="0"/>
          </a:p>
          <a:p>
            <a:r>
              <a:rPr lang="hu-HU" sz="4000" dirty="0"/>
              <a:t>munkafegyelem, együttműködés és határidők fontosságának erősítése</a:t>
            </a:r>
          </a:p>
          <a:p>
            <a:pPr marL="0" indent="0">
              <a:buNone/>
            </a:pPr>
            <a:endParaRPr lang="hu-HU" sz="4000" dirty="0"/>
          </a:p>
          <a:p>
            <a:r>
              <a:rPr lang="hu-HU" sz="4000" dirty="0"/>
              <a:t>abszolutórium megszerzéséhez szükséges szakmai gyakorlat megszerzése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8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78098"/>
          </a:xfrm>
        </p:spPr>
        <p:txBody>
          <a:bodyPr>
            <a:normAutofit/>
          </a:bodyPr>
          <a:lstStyle/>
          <a:p>
            <a:r>
              <a:rPr lang="hu-HU" dirty="0"/>
              <a:t>Szakmai gyakorlat </a:t>
            </a:r>
            <a:r>
              <a:rPr lang="hu-HU" dirty="0" smtClean="0"/>
              <a:t>előnyei - </a:t>
            </a:r>
            <a:r>
              <a:rPr lang="hu-HU" dirty="0"/>
              <a:t>Cég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83264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hu-HU" sz="5100" dirty="0"/>
          </a:p>
          <a:p>
            <a:pPr>
              <a:lnSpc>
                <a:spcPct val="120000"/>
              </a:lnSpc>
            </a:pPr>
            <a:r>
              <a:rPr lang="hu-HU" sz="8600" dirty="0"/>
              <a:t>akár hosszú távú elkötelezettség megalapozása</a:t>
            </a:r>
          </a:p>
          <a:p>
            <a:pPr>
              <a:lnSpc>
                <a:spcPct val="120000"/>
              </a:lnSpc>
            </a:pPr>
            <a:r>
              <a:rPr lang="hu-HU" sz="8600" dirty="0"/>
              <a:t>jó képességű diákok, a legfrissebb  elméleti tudással</a:t>
            </a:r>
          </a:p>
          <a:p>
            <a:pPr>
              <a:lnSpc>
                <a:spcPct val="120000"/>
              </a:lnSpc>
            </a:pPr>
            <a:r>
              <a:rPr lang="hu-HU" sz="8600" dirty="0"/>
              <a:t>tettre kész hozzáállás, fiatalos lendület, magas munkabírás </a:t>
            </a:r>
          </a:p>
          <a:p>
            <a:pPr>
              <a:lnSpc>
                <a:spcPct val="120000"/>
              </a:lnSpc>
            </a:pPr>
            <a:r>
              <a:rPr lang="hu-HU" sz="8600" dirty="0"/>
              <a:t>motivációjuk nem csupán a munkával megszerezhető pénz, hanem elsősorban a gyakorlat megszerzése</a:t>
            </a:r>
          </a:p>
          <a:p>
            <a:pPr>
              <a:lnSpc>
                <a:spcPct val="120000"/>
              </a:lnSpc>
            </a:pPr>
            <a:r>
              <a:rPr lang="hu-HU" sz="8600" dirty="0"/>
              <a:t>elhivatottak: a diákok gyakorlat hiányában egyrészt nem szerezhetnek diplomát, másrészt a minőségi és jó munkahelyen szerzett gyakorlat a belépő számukra a diplomaszerzés utáni (minél jobb) munkahelyekre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217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734</Words>
  <Application>Microsoft Office PowerPoint</Application>
  <PresentationFormat>Diavetítés a képernyőre (4:3 oldalarány)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Tudnivalók a  szakmai gyakorlatról</vt:lpstr>
      <vt:lpstr>Tartalom</vt:lpstr>
      <vt:lpstr>Problémám van kihez forduljak?</vt:lpstr>
      <vt:lpstr>MI A SZAKMAI GYAKORLAT?</vt:lpstr>
      <vt:lpstr>Mi a szakmai gyakorlat célja?</vt:lpstr>
      <vt:lpstr>Szakmai gyakorlóhely</vt:lpstr>
      <vt:lpstr>Szakmai gyakorlat időtartama</vt:lpstr>
      <vt:lpstr>Szakmai gyakorlat előnyei - Hallgató</vt:lpstr>
      <vt:lpstr>Szakmai gyakorlat előnyei - Cég</vt:lpstr>
      <vt:lpstr>Miért fontos a jó gyakorlóhely?!</vt:lpstr>
      <vt:lpstr>Szakmai gyakorlat létesítésének dokumentumai</vt:lpstr>
      <vt:lpstr>Fogadó nyilatkozat</vt:lpstr>
      <vt:lpstr>Együttműködési megállapodás</vt:lpstr>
      <vt:lpstr>Együttműködési megállapodás </vt:lpstr>
      <vt:lpstr>Együttműködési megállapodás</vt:lpstr>
      <vt:lpstr>Hallgatói munkaszerződés</vt:lpstr>
      <vt:lpstr>A „Szakmai gyakorlat” tantárgy jóváhagyásának követelményei</vt:lpstr>
      <vt:lpstr>Szakmai gyakorlat teljesítése</vt:lpstr>
      <vt:lpstr>Munkatapasztalat szakmai gyakorlatként történő elfogadása</vt:lpstr>
      <vt:lpstr> Igazolt munkaviszonnyal (vállalkozói jogviszonnyal) nem rendelkező hallgatók  </vt:lpstr>
      <vt:lpstr>Szakmai gyakorlat - Szakdolgozat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SZAKMAI GYAKORLAT</dc:title>
  <dc:creator>user</dc:creator>
  <cp:lastModifiedBy>Dr. Török Erika</cp:lastModifiedBy>
  <cp:revision>29</cp:revision>
  <dcterms:created xsi:type="dcterms:W3CDTF">2016-03-20T15:46:00Z</dcterms:created>
  <dcterms:modified xsi:type="dcterms:W3CDTF">2017-07-25T10:02:53Z</dcterms:modified>
</cp:coreProperties>
</file>